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357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52B"/>
    <a:srgbClr val="000000"/>
    <a:srgbClr val="0000FF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22" autoAdjust="0"/>
    <p:restoredTop sz="94737" autoAdjust="0"/>
  </p:normalViewPr>
  <p:slideViewPr>
    <p:cSldViewPr>
      <p:cViewPr varScale="1">
        <p:scale>
          <a:sx n="50" d="100"/>
          <a:sy n="50" d="100"/>
        </p:scale>
        <p:origin x="-1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591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98884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07 – Equilibrium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7.1: Dynamic Equilibrium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T07D01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98" y="317020"/>
            <a:ext cx="8928992" cy="819944"/>
          </a:xfrm>
        </p:spPr>
        <p:txBody>
          <a:bodyPr/>
          <a:lstStyle/>
          <a:p>
            <a:r>
              <a:rPr lang="en-US" dirty="0" smtClean="0"/>
              <a:t>7.1 – Forward </a:t>
            </a:r>
            <a:r>
              <a:rPr lang="en-US" dirty="0" err="1" smtClean="0"/>
              <a:t>vs</a:t>
            </a:r>
            <a:r>
              <a:rPr lang="en-US" dirty="0" smtClean="0"/>
              <a:t> Reverse Reaction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763688" y="1700808"/>
            <a:ext cx="0" cy="18722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763688" y="3573016"/>
            <a:ext cx="44644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Arc 14"/>
          <p:cNvSpPr/>
          <p:nvPr/>
        </p:nvSpPr>
        <p:spPr bwMode="auto">
          <a:xfrm flipH="1">
            <a:off x="1763688" y="1689398"/>
            <a:ext cx="2232248" cy="3683818"/>
          </a:xfrm>
          <a:prstGeom prst="arc">
            <a:avLst/>
          </a:prstGeom>
          <a:noFill/>
          <a:ln w="19050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7" name="Straight Connector 16"/>
          <p:cNvCxnSpPr>
            <a:stCxn id="15" idx="0"/>
          </p:cNvCxnSpPr>
          <p:nvPr/>
        </p:nvCxnSpPr>
        <p:spPr bwMode="auto">
          <a:xfrm>
            <a:off x="2879812" y="1689398"/>
            <a:ext cx="313234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Arc 17"/>
          <p:cNvSpPr/>
          <p:nvPr/>
        </p:nvSpPr>
        <p:spPr bwMode="auto">
          <a:xfrm rot="16200000" flipH="1">
            <a:off x="1879104" y="1036356"/>
            <a:ext cx="2232248" cy="2433465"/>
          </a:xfrm>
          <a:prstGeom prst="arc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Straight Connector 19"/>
          <p:cNvCxnSpPr>
            <a:stCxn id="18" idx="2"/>
          </p:cNvCxnSpPr>
          <p:nvPr/>
        </p:nvCxnSpPr>
        <p:spPr bwMode="auto">
          <a:xfrm>
            <a:off x="2995229" y="3369213"/>
            <a:ext cx="3016931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15" idx="0"/>
          </p:cNvCxnSpPr>
          <p:nvPr/>
        </p:nvCxnSpPr>
        <p:spPr bwMode="auto">
          <a:xfrm>
            <a:off x="2879812" y="1689398"/>
            <a:ext cx="0" cy="18836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1879104" y="4082301"/>
            <a:ext cx="0" cy="24360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879104" y="6518353"/>
            <a:ext cx="44644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Arc 28"/>
          <p:cNvSpPr/>
          <p:nvPr/>
        </p:nvSpPr>
        <p:spPr bwMode="auto">
          <a:xfrm flipH="1">
            <a:off x="1893905" y="6282901"/>
            <a:ext cx="2102029" cy="552178"/>
          </a:xfrm>
          <a:prstGeom prst="arc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30" name="Straight Connector 29"/>
          <p:cNvCxnSpPr>
            <a:stCxn id="29" idx="0"/>
          </p:cNvCxnSpPr>
          <p:nvPr/>
        </p:nvCxnSpPr>
        <p:spPr bwMode="auto">
          <a:xfrm>
            <a:off x="2944919" y="6282901"/>
            <a:ext cx="328326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Arc 30"/>
          <p:cNvSpPr/>
          <p:nvPr/>
        </p:nvSpPr>
        <p:spPr bwMode="auto">
          <a:xfrm rot="16200000" flipH="1">
            <a:off x="2410617" y="2717975"/>
            <a:ext cx="1400058" cy="2433467"/>
          </a:xfrm>
          <a:prstGeom prst="arc">
            <a:avLst/>
          </a:prstGeom>
          <a:noFill/>
          <a:ln w="19050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3110647" y="4634737"/>
            <a:ext cx="301692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2970073" y="4634737"/>
            <a:ext cx="25155" cy="18836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TextBox 53"/>
          <p:cNvSpPr txBox="1"/>
          <p:nvPr/>
        </p:nvSpPr>
        <p:spPr>
          <a:xfrm>
            <a:off x="3494312" y="3606147"/>
            <a:ext cx="6303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time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81660" y="6518353"/>
            <a:ext cx="6303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time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813391" y="5115660"/>
            <a:ext cx="15608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concentration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781125" y="2452246"/>
            <a:ext cx="15608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concentration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40787" y="3975479"/>
            <a:ext cx="1308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equilibrium</a:t>
            </a:r>
            <a:endParaRPr lang="en-US" sz="1800" dirty="0">
              <a:solidFill>
                <a:srgbClr val="C00000"/>
              </a:solidFill>
            </a:endParaRPr>
          </a:p>
        </p:txBody>
      </p:sp>
      <p:cxnSp>
        <p:nvCxnSpPr>
          <p:cNvPr id="60" name="Straight Arrow Connector 59"/>
          <p:cNvCxnSpPr>
            <a:stCxn id="58" idx="0"/>
          </p:cNvCxnSpPr>
          <p:nvPr/>
        </p:nvCxnSpPr>
        <p:spPr bwMode="auto">
          <a:xfrm flipH="1" flipV="1">
            <a:off x="2879812" y="3606147"/>
            <a:ext cx="115417" cy="3693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H="1">
            <a:off x="2970073" y="4344811"/>
            <a:ext cx="10819" cy="1750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TextBox 62"/>
          <p:cNvSpPr txBox="1"/>
          <p:nvPr/>
        </p:nvSpPr>
        <p:spPr>
          <a:xfrm>
            <a:off x="5381859" y="1331476"/>
            <a:ext cx="426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11752B"/>
                </a:solidFill>
              </a:rPr>
              <a:t>HI</a:t>
            </a:r>
            <a:endParaRPr lang="en-US" sz="1800" dirty="0">
              <a:solidFill>
                <a:srgbClr val="11752B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595219" y="4197517"/>
            <a:ext cx="4267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11752B"/>
                </a:solidFill>
              </a:rPr>
              <a:t>HI</a:t>
            </a:r>
            <a:endParaRPr lang="en-US" sz="1800" dirty="0">
              <a:solidFill>
                <a:srgbClr val="11752B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91101" y="2894804"/>
            <a:ext cx="80823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H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 , I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19949" y="5896099"/>
            <a:ext cx="80823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H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 , I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25750" y="2743473"/>
            <a:ext cx="26036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matter which side of the equilibrium equation you start from, the same equilibrium is reached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5858296" y="1941036"/>
            <a:ext cx="3284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2HI(g) </a:t>
            </a:r>
            <a:r>
              <a:rPr lang="en-US" dirty="0">
                <a:latin typeface="Cambria"/>
              </a:rPr>
              <a:t>⇌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(g) + I</a:t>
            </a:r>
            <a:r>
              <a:rPr lang="en-US" baseline="-25000" dirty="0"/>
              <a:t>2</a:t>
            </a:r>
            <a:r>
              <a:rPr lang="en-US" dirty="0"/>
              <a:t>(g)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All reactions at Equilibrium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12844"/>
              </p:ext>
            </p:extLst>
          </p:nvPr>
        </p:nvGraphicFramePr>
        <p:xfrm>
          <a:off x="-20960" y="1371600"/>
          <a:ext cx="9144000" cy="5486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17317"/>
                <a:gridCol w="2418020"/>
                <a:gridCol w="600866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Feature of equilibrium</a:t>
                      </a:r>
                      <a:r>
                        <a:rPr lang="en-US" baseline="0" dirty="0" smtClean="0"/>
                        <a:t>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Equilibrium is dynamic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Reaction</a:t>
                      </a:r>
                      <a:r>
                        <a:rPr lang="en-US" baseline="0" dirty="0" smtClean="0"/>
                        <a:t> has not stopped but both forward and reverse are in same 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Equilibrium</a:t>
                      </a:r>
                      <a:r>
                        <a:rPr lang="en-US" baseline="0" dirty="0" smtClean="0"/>
                        <a:t> is achieved in a closed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Prevents exchange of matter with surroundings, so equilibrium is achieved</a:t>
                      </a:r>
                      <a:r>
                        <a:rPr lang="en-US" baseline="0" dirty="0" smtClean="0"/>
                        <a:t> where both R and P can react and recombine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Concentrations of R</a:t>
                      </a:r>
                      <a:r>
                        <a:rPr lang="en-US" baseline="0" dirty="0" smtClean="0"/>
                        <a:t> and P remain constant at equilibrium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They are being produced and destroyed at an equal 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 equilibrium there is no change in macroscopic properties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Refers to observable properties such as color and density. Do not change as they depend on [</a:t>
                      </a:r>
                      <a:r>
                        <a:rPr lang="en-US" dirty="0" err="1" smtClean="0"/>
                        <a:t>conc</a:t>
                      </a:r>
                      <a:r>
                        <a:rPr lang="en-US" dirty="0" smtClean="0"/>
                        <a:t>] of the components of the mixture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Equilibrium can be reached from either direction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 same equilibrium</a:t>
                      </a:r>
                      <a:r>
                        <a:rPr lang="en-US" baseline="0" dirty="0" smtClean="0"/>
                        <a:t> mixture will result under same conditions, no matter whether the reaction is started with all R, P, or mixture of both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94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Concentrations in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[R] and [P] are constant in equilibrium, this </a:t>
            </a:r>
            <a:r>
              <a:rPr lang="en-US" b="1" dirty="0" smtClean="0"/>
              <a:t>does not</a:t>
            </a:r>
            <a:r>
              <a:rPr lang="en-US" dirty="0" smtClean="0"/>
              <a:t> imply that they are equal. </a:t>
            </a:r>
          </a:p>
          <a:p>
            <a:r>
              <a:rPr lang="en-US" dirty="0" smtClean="0"/>
              <a:t>In fact there will often be a much higher [</a:t>
            </a:r>
            <a:r>
              <a:rPr lang="en-US" dirty="0" err="1" smtClean="0"/>
              <a:t>conc</a:t>
            </a:r>
            <a:r>
              <a:rPr lang="en-US" dirty="0" smtClean="0"/>
              <a:t>] of one or the other depending on the reaction and the conditions (T, P, V,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[Reactants]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[Products]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5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88" y="4797152"/>
            <a:ext cx="2661611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Equilibrium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Analogy – walk up a downward-moving escalator</a:t>
            </a:r>
          </a:p>
          <a:p>
            <a:pPr lvl="1"/>
            <a:r>
              <a:rPr lang="en-US" dirty="0" smtClean="0"/>
              <a:t>Can you be at equilibrium in the middle, near the top, near the bottom?</a:t>
            </a:r>
          </a:p>
          <a:p>
            <a:pPr lvl="1"/>
            <a:r>
              <a:rPr lang="en-US" dirty="0" smtClean="0"/>
              <a:t>As long as you are moving upward at the same speed the escalator is moving downward, you will be in equilibrium</a:t>
            </a:r>
          </a:p>
          <a:p>
            <a:pPr lvl="1"/>
            <a:r>
              <a:rPr lang="en-US" dirty="0" smtClean="0"/>
              <a:t>This is known as the </a:t>
            </a:r>
            <a:r>
              <a:rPr lang="en-US" b="1" dirty="0" smtClean="0"/>
              <a:t>equilibrium position</a:t>
            </a:r>
          </a:p>
          <a:p>
            <a:pPr lvl="1"/>
            <a:r>
              <a:rPr lang="en-US" b="1" dirty="0" smtClean="0"/>
              <a:t>“Lie to the left” </a:t>
            </a:r>
            <a:r>
              <a:rPr lang="en-US" dirty="0" smtClean="0"/>
              <a:t>favors reactants</a:t>
            </a:r>
          </a:p>
          <a:p>
            <a:pPr lvl="1"/>
            <a:r>
              <a:rPr lang="en-US" b="1" dirty="0" smtClean="0"/>
              <a:t>“Lie to the right” </a:t>
            </a:r>
            <a:r>
              <a:rPr lang="en-US" dirty="0" smtClean="0"/>
              <a:t>favors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7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19944"/>
          </a:xfrm>
        </p:spPr>
        <p:txBody>
          <a:bodyPr/>
          <a:lstStyle/>
          <a:p>
            <a:r>
              <a:rPr lang="en-US" sz="4000" b="1" dirty="0"/>
              <a:t>7.1 Dynamic equilibrium - 1 hour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7.1.1 Outline the characteristics of chemical and physical systems in a state of equilibrium. (2) </a:t>
            </a:r>
            <a:endParaRPr lang="en-US" dirty="0" smtClean="0"/>
          </a:p>
          <a:p>
            <a:r>
              <a:rPr lang="en-US" dirty="0" smtClean="0"/>
              <a:t>Many reactions (such as fireworks) very obviously go to (or near) completion</a:t>
            </a:r>
          </a:p>
          <a:p>
            <a:r>
              <a:rPr lang="en-US" dirty="0" smtClean="0"/>
              <a:t>In many other cases, a reverse reaction runs in competition with the forward reaction</a:t>
            </a:r>
          </a:p>
          <a:p>
            <a:r>
              <a:rPr lang="en-US" dirty="0" smtClean="0"/>
              <a:t>Many metabolic processes in the body (like the binding of oxygen to hemoglobin), and industrial processes like the production of ammonia and 	sulfuric acid each occur under a delicate balance 	between forward and reverse reactions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Physical </a:t>
            </a:r>
            <a:r>
              <a:rPr lang="en-US" dirty="0" err="1" smtClean="0"/>
              <a:t>Equilibria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evaporating from a puddle</a:t>
            </a:r>
          </a:p>
          <a:p>
            <a:r>
              <a:rPr lang="en-US" dirty="0" err="1" smtClean="0"/>
              <a:t>Propanone</a:t>
            </a:r>
            <a:r>
              <a:rPr lang="en-US" dirty="0" smtClean="0"/>
              <a:t> disappears from the palm of your hand (you can see it) through an endothermic process</a:t>
            </a:r>
          </a:p>
          <a:p>
            <a:r>
              <a:rPr lang="en-US" dirty="0" smtClean="0"/>
              <a:t>Each are examples of </a:t>
            </a:r>
            <a:r>
              <a:rPr lang="en-US" b="1" dirty="0" smtClean="0"/>
              <a:t>open systems </a:t>
            </a:r>
            <a:r>
              <a:rPr lang="en-US" dirty="0" smtClean="0"/>
              <a:t>where once evaporated the molecules mix with the air</a:t>
            </a:r>
          </a:p>
          <a:p>
            <a:r>
              <a:rPr lang="en-US" dirty="0" smtClean="0"/>
              <a:t>The evaporation continues as molecules gain enough kinetic energy from the surroundings to escape the surface of the liquid. </a:t>
            </a:r>
          </a:p>
          <a:p>
            <a:r>
              <a:rPr lang="en-US" dirty="0" smtClean="0"/>
              <a:t>When you place water in a sealed container a 	different situation arises known as a </a:t>
            </a:r>
            <a:r>
              <a:rPr lang="en-US" b="1" dirty="0" smtClean="0"/>
              <a:t>closed 	system.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772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Physical </a:t>
            </a:r>
            <a:r>
              <a:rPr lang="en-US" dirty="0" err="1" smtClean="0"/>
              <a:t>Equlibria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case of a closed system of water, it will still vaporize but only until the container becomes saturated with water vapor. </a:t>
            </a:r>
          </a:p>
          <a:p>
            <a:r>
              <a:rPr lang="en-US" dirty="0" smtClean="0"/>
              <a:t>At this point </a:t>
            </a:r>
            <a:r>
              <a:rPr lang="en-US" b="1" dirty="0" smtClean="0"/>
              <a:t>equilibrium</a:t>
            </a:r>
            <a:r>
              <a:rPr lang="en-US" dirty="0" smtClean="0"/>
              <a:t> is established</a:t>
            </a:r>
          </a:p>
          <a:p>
            <a:pPr lvl="1"/>
            <a:r>
              <a:rPr lang="en-US" dirty="0" smtClean="0"/>
              <a:t>Some molecules still gain enough KE to escape the liquid phase into the gaseous</a:t>
            </a:r>
          </a:p>
          <a:p>
            <a:pPr lvl="1"/>
            <a:r>
              <a:rPr lang="en-US" dirty="0" smtClean="0"/>
              <a:t>At the same time, some gaseous 		particles condense back into the 			liquid phase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O(l)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O(g)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984" y="4509120"/>
            <a:ext cx="2194710" cy="23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39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Physical </a:t>
            </a:r>
            <a:r>
              <a:rPr lang="en-US" dirty="0" err="1" smtClean="0"/>
              <a:t>Equilibria</a:t>
            </a:r>
            <a:r>
              <a:rPr lang="en-US" dirty="0" smtClean="0"/>
              <a:t> for Br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5544616" cy="5040560"/>
          </a:xfrm>
        </p:spPr>
        <p:txBody>
          <a:bodyPr/>
          <a:lstStyle/>
          <a:p>
            <a:r>
              <a:rPr lang="en-US" dirty="0" smtClean="0"/>
              <a:t>Br is a non-metal that is liquid at room temperature but is volatile with a B.P. of 337K</a:t>
            </a:r>
          </a:p>
          <a:p>
            <a:r>
              <a:rPr lang="en-US" dirty="0" smtClean="0"/>
              <a:t>When in a sealed-container, the orange-brown vapor collects over the deep-red liquid. </a:t>
            </a:r>
          </a:p>
          <a:p>
            <a:r>
              <a:rPr lang="en-US" dirty="0" smtClean="0"/>
              <a:t>Over time the color of the vapor becomes more intense until equilibrium is reached</a:t>
            </a:r>
          </a:p>
          <a:p>
            <a:r>
              <a:rPr lang="en-US" dirty="0" smtClean="0"/>
              <a:t>Br</a:t>
            </a:r>
            <a:r>
              <a:rPr lang="en-US" baseline="-25000" dirty="0" smtClean="0"/>
              <a:t>2</a:t>
            </a:r>
            <a:r>
              <a:rPr lang="en-US" dirty="0" smtClean="0"/>
              <a:t>(l)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Br</a:t>
            </a:r>
            <a:r>
              <a:rPr lang="en-US" baseline="-25000" dirty="0" smtClean="0"/>
              <a:t>2</a:t>
            </a:r>
            <a:r>
              <a:rPr lang="en-US" dirty="0" smtClean="0"/>
              <a:t>(g)</a:t>
            </a:r>
          </a:p>
          <a:p>
            <a:pPr lvl="1"/>
            <a:r>
              <a:rPr lang="en-US" dirty="0" smtClean="0"/>
              <a:t>Evaporation = Condensation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335280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0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Static </a:t>
            </a:r>
            <a:r>
              <a:rPr lang="en-US" dirty="0" err="1" smtClean="0"/>
              <a:t>vs</a:t>
            </a:r>
            <a:r>
              <a:rPr lang="en-US" dirty="0" smtClean="0"/>
              <a:t> Dynamic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equilibrium sign (</a:t>
            </a:r>
            <a:r>
              <a:rPr lang="en-US" dirty="0" smtClean="0">
                <a:latin typeface="Cambria"/>
              </a:rPr>
              <a:t>⇌</a:t>
            </a:r>
            <a:r>
              <a:rPr lang="en-US" dirty="0" smtClean="0"/>
              <a:t>) is used to show that both sides of the equation are present. </a:t>
            </a:r>
          </a:p>
          <a:p>
            <a:pPr lvl="1"/>
            <a:r>
              <a:rPr lang="en-US" dirty="0" smtClean="0"/>
              <a:t>When all of the reactant particles </a:t>
            </a:r>
            <a:r>
              <a:rPr lang="en-US" u="sng" dirty="0" smtClean="0"/>
              <a:t>remain</a:t>
            </a:r>
            <a:r>
              <a:rPr lang="en-US" dirty="0" smtClean="0"/>
              <a:t> as reactants and all of the products </a:t>
            </a:r>
            <a:r>
              <a:rPr lang="en-US" u="sng" dirty="0" smtClean="0"/>
              <a:t>remain</a:t>
            </a:r>
            <a:r>
              <a:rPr lang="en-US" dirty="0" smtClean="0"/>
              <a:t> as products, it is known as </a:t>
            </a:r>
            <a:r>
              <a:rPr lang="en-US" b="1" dirty="0" smtClean="0"/>
              <a:t>static equilibrium</a:t>
            </a:r>
            <a:endParaRPr lang="en-US" dirty="0" smtClean="0"/>
          </a:p>
          <a:p>
            <a:pPr lvl="1"/>
            <a:r>
              <a:rPr lang="en-US" dirty="0" smtClean="0"/>
              <a:t>When there is a constant </a:t>
            </a:r>
            <a:r>
              <a:rPr lang="en-US" u="sng" dirty="0" smtClean="0"/>
              <a:t>exchange</a:t>
            </a:r>
            <a:r>
              <a:rPr lang="en-US" dirty="0" smtClean="0"/>
              <a:t> from reactants to products (and visa versa), it is known as </a:t>
            </a:r>
            <a:r>
              <a:rPr lang="en-US" b="1" dirty="0" smtClean="0"/>
              <a:t>dynamic equilibrium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26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Dynamic Equilibrium of Soda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484784"/>
            <a:ext cx="6829205" cy="4392488"/>
          </a:xfrm>
        </p:spPr>
        <p:txBody>
          <a:bodyPr/>
          <a:lstStyle/>
          <a:p>
            <a:r>
              <a:rPr lang="en-US" dirty="0" smtClean="0"/>
              <a:t>Fizzy drinks (such as coke) are made such by the dissolvin</a:t>
            </a:r>
            <a:r>
              <a:rPr lang="en-US" dirty="0" smtClean="0"/>
              <a:t>g of CO</a:t>
            </a:r>
            <a:r>
              <a:rPr lang="en-US" baseline="-25000" dirty="0" smtClean="0"/>
              <a:t>2</a:t>
            </a:r>
            <a:r>
              <a:rPr lang="en-US" dirty="0" smtClean="0"/>
              <a:t>(g) in solution to CO</a:t>
            </a:r>
            <a:r>
              <a:rPr lang="en-US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order for the soda to remain fizzy it must be kept under pressure, dynamic equilibrium exists</a:t>
            </a:r>
          </a:p>
          <a:p>
            <a:r>
              <a:rPr lang="en-US" dirty="0" smtClean="0"/>
              <a:t>Once the pressure is released, the equilibrium shifts back toward CO</a:t>
            </a:r>
            <a:r>
              <a:rPr lang="en-US" baseline="-25000" dirty="0" smtClean="0"/>
              <a:t>2</a:t>
            </a:r>
            <a:r>
              <a:rPr lang="en-US" dirty="0" smtClean="0"/>
              <a:t>(g) due to a change in pressure</a:t>
            </a:r>
          </a:p>
          <a:p>
            <a:r>
              <a:rPr lang="en-US" dirty="0" smtClean="0"/>
              <a:t>This is a reversible reaction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(g) + (</a:t>
            </a:r>
            <a:r>
              <a:rPr lang="en-US" dirty="0" err="1" smtClean="0"/>
              <a:t>aq</a:t>
            </a:r>
            <a:r>
              <a:rPr lang="en-US" dirty="0" smtClean="0"/>
              <a:t>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725" y="3645024"/>
            <a:ext cx="1944216" cy="2920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725" y="1688840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6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Chemical </a:t>
            </a:r>
            <a:r>
              <a:rPr lang="en-US" dirty="0" err="1" smtClean="0"/>
              <a:t>Equilibria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chemical equilibrium can only occur when a system is </a:t>
            </a:r>
            <a:r>
              <a:rPr lang="en-US" b="1" dirty="0" smtClean="0"/>
              <a:t>closed </a:t>
            </a:r>
          </a:p>
          <a:p>
            <a:r>
              <a:rPr lang="en-US" dirty="0" smtClean="0"/>
              <a:t>An example is the chemical test for Fe</a:t>
            </a:r>
            <a:r>
              <a:rPr lang="en-US" baseline="30000" dirty="0" smtClean="0"/>
              <a:t>3+</a:t>
            </a:r>
            <a:r>
              <a:rPr lang="en-US" dirty="0" smtClean="0"/>
              <a:t> ions in solution</a:t>
            </a:r>
          </a:p>
          <a:p>
            <a:r>
              <a:rPr lang="en-US" dirty="0" smtClean="0"/>
              <a:t>Fe</a:t>
            </a:r>
            <a:r>
              <a:rPr lang="en-US" baseline="30000" dirty="0" smtClean="0"/>
              <a:t>3+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+ SCN</a:t>
            </a:r>
            <a:r>
              <a:rPr lang="en-US" baseline="30000" dirty="0" smtClean="0"/>
              <a:t>-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</a:t>
            </a:r>
            <a:r>
              <a:rPr lang="en-US" dirty="0" smtClean="0">
                <a:latin typeface="Cambria"/>
              </a:rPr>
              <a:t>⇌</a:t>
            </a:r>
            <a:r>
              <a:rPr lang="en-US" dirty="0" smtClean="0"/>
              <a:t> [Fe(SCN)]</a:t>
            </a:r>
            <a:r>
              <a:rPr lang="en-US" baseline="30000" dirty="0" smtClean="0"/>
              <a:t>2+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sz="2000" dirty="0" smtClean="0"/>
              <a:t>    Pale yellow      colorless                   deep red</a:t>
            </a:r>
          </a:p>
          <a:p>
            <a:r>
              <a:rPr lang="en-US" dirty="0" smtClean="0"/>
              <a:t>By addition of various ions, the effect can be studied by monitoring the intensity of the red color of solution. The equilibrium may shift. </a:t>
            </a:r>
          </a:p>
          <a:p>
            <a:r>
              <a:rPr lang="en-US" dirty="0" smtClean="0"/>
              <a:t>This can be done with a </a:t>
            </a:r>
            <a:r>
              <a:rPr lang="en-US" dirty="0" err="1" smtClean="0"/>
              <a:t>SpectroVis</a:t>
            </a:r>
            <a:r>
              <a:rPr lang="en-US" dirty="0" smtClean="0"/>
              <a:t> or Colorimeter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0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716" y="4041998"/>
            <a:ext cx="2125284" cy="281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Chemical </a:t>
            </a:r>
            <a:r>
              <a:rPr lang="en-US" dirty="0" err="1" smtClean="0"/>
              <a:t>Equilibria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712968" cy="4392488"/>
          </a:xfrm>
        </p:spPr>
        <p:txBody>
          <a:bodyPr/>
          <a:lstStyle/>
          <a:p>
            <a:r>
              <a:rPr lang="en-US" dirty="0" smtClean="0"/>
              <a:t>Another example is the dissociation between HI and it’s elements I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r>
              <a:rPr lang="en-US" dirty="0" smtClean="0"/>
              <a:t>2HI(g)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(g) + I</a:t>
            </a:r>
            <a:r>
              <a:rPr lang="en-US" baseline="-25000" dirty="0" smtClean="0"/>
              <a:t>2</a:t>
            </a:r>
            <a:r>
              <a:rPr lang="en-US" dirty="0" smtClean="0"/>
              <a:t>(g)</a:t>
            </a:r>
          </a:p>
          <a:p>
            <a:pPr marL="0" indent="0">
              <a:buNone/>
            </a:pPr>
            <a:r>
              <a:rPr lang="en-US" sz="2000" dirty="0" smtClean="0"/>
              <a:t>   colorless       </a:t>
            </a:r>
            <a:r>
              <a:rPr lang="en-US" sz="2000" dirty="0" err="1" smtClean="0"/>
              <a:t>colorless</a:t>
            </a:r>
            <a:r>
              <a:rPr lang="en-US" sz="2000" dirty="0" smtClean="0"/>
              <a:t>        purple</a:t>
            </a:r>
          </a:p>
          <a:p>
            <a:r>
              <a:rPr lang="en-US" dirty="0" smtClean="0"/>
              <a:t>If the reaction is carried out there will first be a rapid increase in purple color then seems to stop</a:t>
            </a:r>
          </a:p>
          <a:p>
            <a:pPr lvl="1"/>
            <a:r>
              <a:rPr lang="en-US" dirty="0" smtClean="0"/>
              <a:t>Actually, when [HI] is high the forward reaction is fast while the reverse is zero</a:t>
            </a:r>
          </a:p>
          <a:p>
            <a:pPr lvl="1"/>
            <a:r>
              <a:rPr lang="en-US" dirty="0" smtClean="0"/>
              <a:t>Once [HI] is used up the forward reaction slows as the reverse reaction begins to pick up</a:t>
            </a:r>
          </a:p>
          <a:p>
            <a:pPr lvl="2"/>
            <a:r>
              <a:rPr lang="en-US" sz="2800" dirty="0" smtClean="0"/>
              <a:t>When the rate of forward = reverse the    system is in dynamic equilibrium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201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7529</TotalTime>
  <Words>940</Words>
  <Application>Microsoft Office PowerPoint</Application>
  <PresentationFormat>On-screen Show (4:3)</PresentationFormat>
  <Paragraphs>93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Blueprint</vt:lpstr>
      <vt:lpstr>Topic 07 – Equilibrium 7.1: Dynamic Equilibrium</vt:lpstr>
      <vt:lpstr>7.1 Dynamic equilibrium - 1 hour</vt:lpstr>
      <vt:lpstr>7.1 – Physical Equilibria</vt:lpstr>
      <vt:lpstr>7.1 – Physical Equlibria</vt:lpstr>
      <vt:lpstr>7.1 – Physical Equilibria for Br2</vt:lpstr>
      <vt:lpstr>7.1 – Static vs Dynamic Equilibrium</vt:lpstr>
      <vt:lpstr>7.1 – Dynamic Equilibrium of Soda</vt:lpstr>
      <vt:lpstr>7.1 – Chemical Equilibria</vt:lpstr>
      <vt:lpstr>7.1 – Chemical Equilibria</vt:lpstr>
      <vt:lpstr>7.1 – Forward vs Reverse Reaction </vt:lpstr>
      <vt:lpstr>7.1 – All reactions at Equilibrium</vt:lpstr>
      <vt:lpstr>7.1 – Concentrations in Equilibrium</vt:lpstr>
      <vt:lpstr>7.1 – Equilibrium Position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198</cp:revision>
  <dcterms:created xsi:type="dcterms:W3CDTF">2011-01-11T01:56:01Z</dcterms:created>
  <dcterms:modified xsi:type="dcterms:W3CDTF">2011-03-30T16:00:24Z</dcterms:modified>
</cp:coreProperties>
</file>